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embeddedFontLst>
    <p:embeddedFont>
      <p:font typeface="Montserrat" panose="00000500000000000000" pitchFamily="2" charset="0"/>
      <p:regular r:id="rId22"/>
      <p:bold r:id="rId23"/>
      <p:italic r:id="rId24"/>
      <p:boldItalic r:id="rId25"/>
    </p:embeddedFont>
    <p:embeddedFont>
      <p:font typeface="Montserrat SemiBold" panose="000007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4321484edc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34321484edc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4321484edc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34321484edc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4321484edc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34321484edc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4321484edc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34321484edc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4321484edc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34321484edc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4321484edc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34321484edc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47c36550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47c36550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4321484ed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4321484ed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4321484edc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34321484ed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4321484edc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34321484edc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4321484edc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34321484edc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655518"/>
            <a:ext cx="7772400" cy="437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26474" y="1752600"/>
            <a:ext cx="5105400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3"/>
          <p:cNvSpPr txBox="1"/>
          <p:nvPr/>
        </p:nvSpPr>
        <p:spPr>
          <a:xfrm>
            <a:off x="5641699" y="784775"/>
            <a:ext cx="5382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AD8F5C"/>
                </a:solidFill>
                <a:latin typeface="Montserrat"/>
                <a:ea typeface="Montserrat"/>
                <a:cs typeface="Montserrat"/>
                <a:sym typeface="Montserrat"/>
              </a:rPr>
              <a:t>Cada projeto prevê a elaboração de</a:t>
            </a:r>
            <a:endParaRPr sz="1600">
              <a:solidFill>
                <a:srgbClr val="AD8F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AD8F5C"/>
                </a:solidFill>
                <a:latin typeface="Montserrat"/>
                <a:ea typeface="Montserrat"/>
                <a:cs typeface="Montserrat"/>
                <a:sym typeface="Montserrat"/>
              </a:rPr>
              <a:t>um orçamento detalhado que reflita os custos.</a:t>
            </a:r>
            <a:endParaRPr sz="1600">
              <a:solidFill>
                <a:srgbClr val="AD8F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23"/>
          <p:cNvSpPr/>
          <p:nvPr/>
        </p:nvSpPr>
        <p:spPr>
          <a:xfrm>
            <a:off x="726500" y="739025"/>
            <a:ext cx="4867800" cy="676500"/>
          </a:xfrm>
          <a:prstGeom prst="rect">
            <a:avLst/>
          </a:prstGeom>
          <a:solidFill>
            <a:srgbClr val="AD8F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1325" y="0"/>
            <a:ext cx="1840675" cy="103538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3"/>
          <p:cNvSpPr txBox="1"/>
          <p:nvPr/>
        </p:nvSpPr>
        <p:spPr>
          <a:xfrm>
            <a:off x="822601" y="1754025"/>
            <a:ext cx="1003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AD8F5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VALOR TOTAL: R$ 1.260.000,00</a:t>
            </a:r>
            <a:endParaRPr sz="2000" dirty="0">
              <a:solidFill>
                <a:srgbClr val="AD8F5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1" name="Google Shape;181;p23"/>
          <p:cNvSpPr txBox="1"/>
          <p:nvPr/>
        </p:nvSpPr>
        <p:spPr>
          <a:xfrm>
            <a:off x="726500" y="739025"/>
            <a:ext cx="5095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ORÇAMENTOS</a:t>
            </a:r>
            <a:endParaRPr/>
          </a:p>
        </p:txBody>
      </p:sp>
      <p:sp>
        <p:nvSpPr>
          <p:cNvPr id="182" name="Google Shape;182;p23"/>
          <p:cNvSpPr txBox="1"/>
          <p:nvPr/>
        </p:nvSpPr>
        <p:spPr>
          <a:xfrm>
            <a:off x="822601" y="2223103"/>
            <a:ext cx="100311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AD8F5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CUSTO MANUTENÇÃO: R$ VALOR por se tratar de transferência direta de renda não existe necessidade de manutenção.</a:t>
            </a:r>
            <a:endParaRPr sz="2000" dirty="0">
              <a:solidFill>
                <a:srgbClr val="AD8F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AD8F5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3" name="Google Shape;183;p23"/>
          <p:cNvSpPr txBox="1"/>
          <p:nvPr/>
        </p:nvSpPr>
        <p:spPr>
          <a:xfrm>
            <a:off x="822601" y="3331552"/>
            <a:ext cx="1003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AD8F5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ORIGEM DOS RECURSOS</a:t>
            </a:r>
            <a:endParaRPr sz="2000">
              <a:solidFill>
                <a:srgbClr val="AD8F5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4" name="Google Shape;184;p23"/>
          <p:cNvSpPr txBox="1"/>
          <p:nvPr/>
        </p:nvSpPr>
        <p:spPr>
          <a:xfrm>
            <a:off x="822601" y="3712179"/>
            <a:ext cx="100311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AD8F5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FINANCIAMENTO PÚBLICO: R$ 1.260.000,00 recursos livres do município não possui financiamento privado</a:t>
            </a:r>
            <a:r>
              <a:rPr lang="pt-BR" sz="2000" dirty="0">
                <a:solidFill>
                  <a:srgbClr val="AD8F5C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000" dirty="0">
              <a:solidFill>
                <a:srgbClr val="AD8F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726500" y="739025"/>
            <a:ext cx="8232600" cy="676500"/>
          </a:xfrm>
          <a:prstGeom prst="rect">
            <a:avLst/>
          </a:prstGeom>
          <a:solidFill>
            <a:srgbClr val="AD8F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1325" y="0"/>
            <a:ext cx="1840675" cy="103538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4"/>
          <p:cNvSpPr txBox="1"/>
          <p:nvPr/>
        </p:nvSpPr>
        <p:spPr>
          <a:xfrm>
            <a:off x="822601" y="1754025"/>
            <a:ext cx="100311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AD8F5C"/>
                </a:solidFill>
                <a:latin typeface="Montserrat"/>
                <a:ea typeface="Montserrat"/>
                <a:cs typeface="Montserrat"/>
                <a:sym typeface="Montserrat"/>
              </a:rPr>
              <a:t>Os indicadores é baseados no numero de famílias atendidas. É importante mencionar que hoje temos 400 vagas e atendemos 274 famílias. Restando 126 vagas a serem preenchidas.  </a:t>
            </a:r>
            <a:endParaRPr sz="2000" dirty="0">
              <a:solidFill>
                <a:srgbClr val="AD8F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AD8F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AD8F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24"/>
          <p:cNvSpPr txBox="1"/>
          <p:nvPr/>
        </p:nvSpPr>
        <p:spPr>
          <a:xfrm>
            <a:off x="726500" y="739025"/>
            <a:ext cx="9119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INDICADORES E MÉTRICAS</a:t>
            </a:r>
            <a:endParaRPr/>
          </a:p>
        </p:txBody>
      </p:sp>
      <p:sp>
        <p:nvSpPr>
          <p:cNvPr id="194" name="Google Shape;194;p24"/>
          <p:cNvSpPr txBox="1"/>
          <p:nvPr/>
        </p:nvSpPr>
        <p:spPr>
          <a:xfrm>
            <a:off x="822601" y="3712179"/>
            <a:ext cx="100311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AD8F5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CUSTO DO PROJETO POR BENEFICIÁRIO: </a:t>
            </a:r>
            <a:r>
              <a:rPr lang="pt-BR" sz="2000" dirty="0">
                <a:solidFill>
                  <a:srgbClr val="AD8F5C"/>
                </a:solidFill>
                <a:latin typeface="Montserrat"/>
                <a:ea typeface="Montserrat SemiBold"/>
                <a:cs typeface="Montserrat SemiBold"/>
                <a:sym typeface="Montserrat"/>
              </a:rPr>
              <a:t>o custo por beneficiário é de R$ 300,00 mensal</a:t>
            </a:r>
            <a:r>
              <a:rPr lang="pt-BR" sz="2000" dirty="0">
                <a:solidFill>
                  <a:srgbClr val="AD8F5C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000" dirty="0">
              <a:solidFill>
                <a:srgbClr val="AD8F5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5"/>
          <p:cNvSpPr/>
          <p:nvPr/>
        </p:nvSpPr>
        <p:spPr>
          <a:xfrm>
            <a:off x="726500" y="739025"/>
            <a:ext cx="7631400" cy="676500"/>
          </a:xfrm>
          <a:prstGeom prst="rect">
            <a:avLst/>
          </a:prstGeom>
          <a:solidFill>
            <a:srgbClr val="AD8F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1325" y="0"/>
            <a:ext cx="1840675" cy="103538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5"/>
          <p:cNvSpPr txBox="1"/>
          <p:nvPr/>
        </p:nvSpPr>
        <p:spPr>
          <a:xfrm>
            <a:off x="822601" y="1754025"/>
            <a:ext cx="10031100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AD8F5C"/>
                </a:solidFill>
                <a:latin typeface="Montserrat"/>
                <a:ea typeface="Montserrat"/>
                <a:cs typeface="Montserrat"/>
                <a:sym typeface="Montserrat"/>
              </a:rPr>
              <a:t>Informe aqui em que medida a execução do projeto atendeu ao planejamento inicial e aos resultados esperados;</a:t>
            </a:r>
            <a:endParaRPr sz="2000" dirty="0">
              <a:solidFill>
                <a:srgbClr val="AD8F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AD8F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AD8F5C"/>
              </a:buClr>
              <a:buSzPts val="2000"/>
              <a:buFont typeface="Montserrat SemiBold"/>
              <a:buChar char="●"/>
            </a:pPr>
            <a:r>
              <a:rPr lang="pt-BR" sz="2000" dirty="0">
                <a:solidFill>
                  <a:srgbClr val="AD8F5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 Projeto visa atender 400 famílias </a:t>
            </a:r>
            <a:endParaRPr sz="2000" dirty="0">
              <a:solidFill>
                <a:srgbClr val="AD8F5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AD8F5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AD8F5C"/>
              </a:buClr>
              <a:buSzPts val="2000"/>
              <a:buFont typeface="Montserrat SemiBold"/>
              <a:buChar char="●"/>
            </a:pPr>
            <a:r>
              <a:rPr lang="pt-BR" sz="2000" dirty="0">
                <a:solidFill>
                  <a:srgbClr val="AD8F5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Os beneficiários estão satisfeito com o projeto.</a:t>
            </a:r>
            <a:endParaRPr sz="2000" dirty="0">
              <a:solidFill>
                <a:srgbClr val="AD8F5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AD8F5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AD8F5C"/>
              </a:buClr>
              <a:buSzPts val="2000"/>
              <a:buFont typeface="Montserrat SemiBold"/>
              <a:buChar char="●"/>
            </a:pPr>
            <a:r>
              <a:rPr lang="pt-BR" sz="2000" dirty="0">
                <a:solidFill>
                  <a:srgbClr val="AD8F5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 maior dificuldade na execução é a atualização do </a:t>
            </a:r>
            <a:r>
              <a:rPr lang="pt-BR" sz="2000" dirty="0" err="1">
                <a:solidFill>
                  <a:srgbClr val="AD8F5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</a:t>
            </a:r>
            <a:r>
              <a:rPr lang="pt-BR" sz="2000" dirty="0">
                <a:solidFill>
                  <a:srgbClr val="AD8F5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único, dificuldade com as famílias que se negam a se vacinar.</a:t>
            </a:r>
            <a:endParaRPr sz="2000" dirty="0">
              <a:solidFill>
                <a:srgbClr val="AD8F5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AD8F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25"/>
          <p:cNvSpPr txBox="1"/>
          <p:nvPr/>
        </p:nvSpPr>
        <p:spPr>
          <a:xfrm>
            <a:off x="726500" y="739025"/>
            <a:ext cx="7631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RESULTADOS/EXECUÇÃO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6"/>
          <p:cNvSpPr/>
          <p:nvPr/>
        </p:nvSpPr>
        <p:spPr>
          <a:xfrm>
            <a:off x="726500" y="739025"/>
            <a:ext cx="6423900" cy="676500"/>
          </a:xfrm>
          <a:prstGeom prst="rect">
            <a:avLst/>
          </a:prstGeom>
          <a:solidFill>
            <a:srgbClr val="AD8F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1325" y="0"/>
            <a:ext cx="1840675" cy="103538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6"/>
          <p:cNvSpPr txBox="1"/>
          <p:nvPr/>
        </p:nvSpPr>
        <p:spPr>
          <a:xfrm>
            <a:off x="726501" y="1508525"/>
            <a:ext cx="10031100" cy="409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AD8F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AD8F5C"/>
                </a:solidFill>
                <a:latin typeface="Montserrat"/>
                <a:ea typeface="Montserrat"/>
                <a:cs typeface="Montserrat"/>
                <a:sym typeface="Montserrat"/>
              </a:rPr>
              <a:t>Informe aqui a relação entre o custo do projeto frente aos resultados apresentados.</a:t>
            </a:r>
            <a:endParaRPr sz="2000" dirty="0">
              <a:solidFill>
                <a:srgbClr val="AD8F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AD8F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AD8F5C"/>
              </a:buClr>
              <a:buSzPts val="2000"/>
              <a:buFont typeface="Montserrat"/>
              <a:buChar char="●"/>
            </a:pPr>
            <a:r>
              <a:rPr lang="pt-BR" sz="2000" dirty="0">
                <a:solidFill>
                  <a:srgbClr val="AD8F5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CUSTO DO PROJETO POR BENEFICIÁRIO: </a:t>
            </a:r>
            <a:r>
              <a:rPr lang="pt-BR" sz="2000" dirty="0">
                <a:solidFill>
                  <a:srgbClr val="AD8F5C"/>
                </a:solidFill>
                <a:latin typeface="Montserrat"/>
                <a:ea typeface="Montserrat SemiBold"/>
                <a:cs typeface="Montserrat SemiBold"/>
                <a:sym typeface="Montserrat"/>
              </a:rPr>
              <a:t>o custo do projeto anual por beneficiário é de R$ 3.600,00</a:t>
            </a:r>
            <a:r>
              <a:rPr lang="pt-BR" sz="2000" dirty="0">
                <a:solidFill>
                  <a:srgbClr val="AD8F5C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000" dirty="0">
              <a:solidFill>
                <a:srgbClr val="AD8F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AD8F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AD8F5C"/>
              </a:buClr>
              <a:buSzPts val="2000"/>
              <a:buFont typeface="Montserrat"/>
              <a:buChar char="●"/>
            </a:pPr>
            <a:r>
              <a:rPr lang="pt-BR" sz="2000" dirty="0">
                <a:solidFill>
                  <a:srgbClr val="AD8F5C"/>
                </a:solidFill>
                <a:latin typeface="Montserrat"/>
                <a:ea typeface="Montserrat"/>
                <a:cs typeface="Montserrat"/>
                <a:sym typeface="Montserrat"/>
              </a:rPr>
              <a:t>Não houve discussão para diminuir os custos do projeto.</a:t>
            </a:r>
            <a:endParaRPr sz="2000" dirty="0">
              <a:solidFill>
                <a:srgbClr val="AD8F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AD8F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AD8F5C"/>
              </a:buClr>
              <a:buSzPts val="2000"/>
              <a:buFont typeface="Montserrat"/>
              <a:buChar char="●"/>
            </a:pPr>
            <a:r>
              <a:rPr lang="pt-BR" sz="2000" dirty="0">
                <a:solidFill>
                  <a:srgbClr val="AD8F5C"/>
                </a:solidFill>
                <a:latin typeface="Montserrat"/>
                <a:ea typeface="Montserrat"/>
                <a:cs typeface="Montserrat"/>
                <a:sym typeface="Montserrat"/>
              </a:rPr>
              <a:t>No momento não houve.</a:t>
            </a:r>
            <a:endParaRPr sz="2000" dirty="0">
              <a:solidFill>
                <a:srgbClr val="AD8F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AD8F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AD8F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AD8F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" name="Google Shape;212;p26"/>
          <p:cNvSpPr txBox="1"/>
          <p:nvPr/>
        </p:nvSpPr>
        <p:spPr>
          <a:xfrm>
            <a:off x="726500" y="739025"/>
            <a:ext cx="6531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RESULTADOS/CUSTO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7"/>
          <p:cNvSpPr/>
          <p:nvPr/>
        </p:nvSpPr>
        <p:spPr>
          <a:xfrm>
            <a:off x="726500" y="739025"/>
            <a:ext cx="8583900" cy="676500"/>
          </a:xfrm>
          <a:prstGeom prst="rect">
            <a:avLst/>
          </a:prstGeom>
          <a:solidFill>
            <a:srgbClr val="AD8F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1325" y="0"/>
            <a:ext cx="1840675" cy="103538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7"/>
          <p:cNvSpPr txBox="1"/>
          <p:nvPr/>
        </p:nvSpPr>
        <p:spPr>
          <a:xfrm>
            <a:off x="726501" y="1508525"/>
            <a:ext cx="10031100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AD8F5C"/>
                </a:solidFill>
                <a:latin typeface="Montserrat"/>
                <a:ea typeface="Montserrat"/>
                <a:cs typeface="Montserrat"/>
                <a:sym typeface="Montserrat"/>
              </a:rPr>
              <a:t>Informe aqui em que medida a execução do projeto conseguiu efetivamente beneficiar o público previamente identificado;</a:t>
            </a:r>
            <a:endParaRPr sz="2000" dirty="0">
              <a:solidFill>
                <a:srgbClr val="AD8F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AD8F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AD8F5C"/>
              </a:buClr>
              <a:buSzPts val="2000"/>
              <a:buFont typeface="Montserrat"/>
              <a:buChar char="●"/>
            </a:pPr>
            <a:r>
              <a:rPr lang="pt-BR" sz="2000" dirty="0">
                <a:solidFill>
                  <a:srgbClr val="AD8F5C"/>
                </a:solidFill>
                <a:latin typeface="Montserrat"/>
                <a:ea typeface="Montserrat"/>
                <a:cs typeface="Montserrat"/>
                <a:sym typeface="Montserrat"/>
              </a:rPr>
              <a:t>O publico previamente identificado é de 274 famílias</a:t>
            </a:r>
            <a:endParaRPr sz="2000" dirty="0">
              <a:solidFill>
                <a:srgbClr val="AD8F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AD8F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AD8F5C"/>
              </a:buClr>
              <a:buSzPts val="2000"/>
              <a:buFont typeface="Montserrat"/>
              <a:buChar char="●"/>
            </a:pPr>
            <a:r>
              <a:rPr lang="pt-BR" sz="2000" dirty="0">
                <a:solidFill>
                  <a:srgbClr val="AD8F5C"/>
                </a:solidFill>
                <a:latin typeface="Montserrat"/>
                <a:ea typeface="Montserrat"/>
                <a:cs typeface="Montserrat"/>
                <a:sym typeface="Montserrat"/>
              </a:rPr>
              <a:t>As famílias estão satisfeitas, pois aumentaram seu poder de compra.</a:t>
            </a:r>
            <a:endParaRPr sz="2000" dirty="0">
              <a:solidFill>
                <a:srgbClr val="AD8F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AD8F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AD8F5C"/>
              </a:buClr>
              <a:buSzPts val="2000"/>
              <a:buFont typeface="Montserrat"/>
              <a:buChar char="●"/>
            </a:pPr>
            <a:r>
              <a:rPr lang="pt-BR" sz="2000" dirty="0">
                <a:solidFill>
                  <a:srgbClr val="AD8F5C"/>
                </a:solidFill>
                <a:latin typeface="Montserrat"/>
                <a:ea typeface="Montserrat"/>
                <a:cs typeface="Montserrat"/>
                <a:sym typeface="Montserrat"/>
              </a:rPr>
              <a:t>O publico alvo foi identificado através de demanda espontânea, e através do cadastro único, desta forma não houve dificuldades na identificação deste publico.</a:t>
            </a:r>
            <a:endParaRPr sz="2000" dirty="0">
              <a:solidFill>
                <a:srgbClr val="AD8F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AD8F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p27"/>
          <p:cNvSpPr txBox="1"/>
          <p:nvPr/>
        </p:nvSpPr>
        <p:spPr>
          <a:xfrm>
            <a:off x="726500" y="739025"/>
            <a:ext cx="90669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RESULTADOS/BENEFICIÁRIO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8"/>
          <p:cNvSpPr/>
          <p:nvPr/>
        </p:nvSpPr>
        <p:spPr>
          <a:xfrm>
            <a:off x="726500" y="739025"/>
            <a:ext cx="6692400" cy="676500"/>
          </a:xfrm>
          <a:prstGeom prst="rect">
            <a:avLst/>
          </a:prstGeom>
          <a:solidFill>
            <a:srgbClr val="AD8F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1325" y="0"/>
            <a:ext cx="1840675" cy="103538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8"/>
          <p:cNvSpPr txBox="1"/>
          <p:nvPr/>
        </p:nvSpPr>
        <p:spPr>
          <a:xfrm>
            <a:off x="726501" y="1843650"/>
            <a:ext cx="10031100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AD8F5C"/>
                </a:solidFill>
                <a:latin typeface="Montserrat"/>
                <a:ea typeface="Montserrat"/>
                <a:cs typeface="Montserrat"/>
                <a:sym typeface="Montserrat"/>
              </a:rPr>
              <a:t>Informe aqui as informações que você considera relevantes para a boa interpretação da iniciativa apresentada. Descreva:</a:t>
            </a:r>
            <a:endParaRPr sz="2000" dirty="0">
              <a:solidFill>
                <a:srgbClr val="AD8F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AD8F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AD8F5C"/>
              </a:buClr>
              <a:buSzPts val="2000"/>
              <a:buFont typeface="Montserrat"/>
              <a:buChar char="●"/>
            </a:pPr>
            <a:r>
              <a:rPr lang="pt-BR" sz="2000" dirty="0">
                <a:solidFill>
                  <a:srgbClr val="AD8F5C"/>
                </a:solidFill>
                <a:latin typeface="Montserrat"/>
                <a:ea typeface="Montserrat"/>
                <a:cs typeface="Montserrat"/>
                <a:sym typeface="Montserrat"/>
              </a:rPr>
              <a:t>Transferência direta de renda para as famílias </a:t>
            </a:r>
            <a:endParaRPr sz="2000" dirty="0">
              <a:solidFill>
                <a:srgbClr val="AD8F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AD8F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AD8F5C"/>
              </a:buClr>
              <a:buSzPts val="2000"/>
              <a:buFont typeface="Montserrat"/>
              <a:buChar char="●"/>
            </a:pPr>
            <a:r>
              <a:rPr lang="pt-BR" sz="2000" dirty="0">
                <a:solidFill>
                  <a:srgbClr val="AD8F5C"/>
                </a:solidFill>
                <a:latin typeface="Montserrat"/>
                <a:ea typeface="Montserrat"/>
                <a:cs typeface="Montserrat"/>
                <a:sym typeface="Montserrat"/>
              </a:rPr>
              <a:t>Este projeto tem de inovador por ser um dos poucos município do Paraná a destinar transferência de renda direta.</a:t>
            </a:r>
            <a:endParaRPr sz="2000" dirty="0">
              <a:solidFill>
                <a:srgbClr val="AD8F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AD8F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AD8F5C"/>
              </a:buClr>
              <a:buSzPts val="2000"/>
              <a:buFont typeface="Montserrat"/>
              <a:buChar char="●"/>
            </a:pPr>
            <a:r>
              <a:rPr lang="pt-BR" sz="2000" dirty="0">
                <a:solidFill>
                  <a:srgbClr val="AD8F5C"/>
                </a:solidFill>
                <a:latin typeface="Montserrat"/>
                <a:ea typeface="Montserrat"/>
                <a:cs typeface="Montserrat"/>
                <a:sym typeface="Montserrat"/>
              </a:rPr>
              <a:t>Aumentar a per capta do projeto.</a:t>
            </a:r>
            <a:endParaRPr sz="2000" dirty="0">
              <a:solidFill>
                <a:srgbClr val="AD8F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AD8F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0" name="Google Shape;230;p28"/>
          <p:cNvSpPr txBox="1"/>
          <p:nvPr/>
        </p:nvSpPr>
        <p:spPr>
          <a:xfrm>
            <a:off x="726500" y="739025"/>
            <a:ext cx="6799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PONTOS A DESTACAR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9"/>
          <p:cNvSpPr/>
          <p:nvPr/>
        </p:nvSpPr>
        <p:spPr>
          <a:xfrm>
            <a:off x="726512" y="739036"/>
            <a:ext cx="2242155" cy="676405"/>
          </a:xfrm>
          <a:prstGeom prst="rect">
            <a:avLst/>
          </a:prstGeom>
          <a:solidFill>
            <a:srgbClr val="AD8F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9"/>
          <p:cNvSpPr txBox="1"/>
          <p:nvPr/>
        </p:nvSpPr>
        <p:spPr>
          <a:xfrm>
            <a:off x="726513" y="739036"/>
            <a:ext cx="224215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FOTOS</a:t>
            </a:r>
            <a:endParaRPr/>
          </a:p>
        </p:txBody>
      </p:sp>
      <p:sp>
        <p:nvSpPr>
          <p:cNvPr id="238" name="Google Shape;238;p29"/>
          <p:cNvSpPr/>
          <p:nvPr/>
        </p:nvSpPr>
        <p:spPr>
          <a:xfrm>
            <a:off x="726512" y="1597068"/>
            <a:ext cx="2968669" cy="192900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9"/>
          <p:cNvSpPr/>
          <p:nvPr/>
        </p:nvSpPr>
        <p:spPr>
          <a:xfrm>
            <a:off x="3858019" y="1597068"/>
            <a:ext cx="2968669" cy="192900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9"/>
          <p:cNvSpPr/>
          <p:nvPr/>
        </p:nvSpPr>
        <p:spPr>
          <a:xfrm>
            <a:off x="6989526" y="1597068"/>
            <a:ext cx="2968669" cy="192900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9"/>
          <p:cNvSpPr/>
          <p:nvPr/>
        </p:nvSpPr>
        <p:spPr>
          <a:xfrm>
            <a:off x="726512" y="3707704"/>
            <a:ext cx="2968669" cy="192900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9"/>
          <p:cNvSpPr/>
          <p:nvPr/>
        </p:nvSpPr>
        <p:spPr>
          <a:xfrm>
            <a:off x="3858019" y="3707704"/>
            <a:ext cx="2968669" cy="192900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9"/>
          <p:cNvSpPr/>
          <p:nvPr/>
        </p:nvSpPr>
        <p:spPr>
          <a:xfrm>
            <a:off x="6989526" y="3707704"/>
            <a:ext cx="2968669" cy="192900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1325" y="0"/>
            <a:ext cx="1840675" cy="1035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0"/>
          <p:cNvSpPr/>
          <p:nvPr/>
        </p:nvSpPr>
        <p:spPr>
          <a:xfrm>
            <a:off x="726513" y="739036"/>
            <a:ext cx="2104370" cy="676405"/>
          </a:xfrm>
          <a:prstGeom prst="rect">
            <a:avLst/>
          </a:prstGeom>
          <a:solidFill>
            <a:srgbClr val="AD8F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30"/>
          <p:cNvSpPr txBox="1"/>
          <p:nvPr/>
        </p:nvSpPr>
        <p:spPr>
          <a:xfrm>
            <a:off x="726513" y="739036"/>
            <a:ext cx="210436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VÍDEO</a:t>
            </a:r>
            <a:endParaRPr/>
          </a:p>
        </p:txBody>
      </p:sp>
      <p:sp>
        <p:nvSpPr>
          <p:cNvPr id="252" name="Google Shape;252;p30"/>
          <p:cNvSpPr/>
          <p:nvPr/>
        </p:nvSpPr>
        <p:spPr>
          <a:xfrm>
            <a:off x="2732763" y="1597068"/>
            <a:ext cx="6726474" cy="384173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1325" y="0"/>
            <a:ext cx="1840675" cy="1035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655518"/>
            <a:ext cx="7772400" cy="437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26474" y="1752600"/>
            <a:ext cx="5105400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3950" y="597350"/>
            <a:ext cx="9744101" cy="626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/>
        </p:nvSpPr>
        <p:spPr>
          <a:xfrm>
            <a:off x="1129499" y="1035363"/>
            <a:ext cx="99330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>
                <a:solidFill>
                  <a:srgbClr val="AD8F5C"/>
                </a:solidFill>
                <a:latin typeface="Montserrat"/>
                <a:ea typeface="Montserrat"/>
                <a:cs typeface="Montserrat"/>
                <a:sym typeface="Montserrat"/>
              </a:rPr>
              <a:t>TEMPO DISPONÍVEL PARA</a:t>
            </a:r>
            <a:endParaRPr sz="4400" b="1">
              <a:solidFill>
                <a:srgbClr val="AD8F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>
                <a:solidFill>
                  <a:srgbClr val="AD8F5C"/>
                </a:solidFill>
                <a:latin typeface="Montserrat"/>
                <a:ea typeface="Montserrat"/>
                <a:cs typeface="Montserrat"/>
                <a:sym typeface="Montserrat"/>
              </a:rPr>
              <a:t>APRESENTAÇÃO DO PROJETO</a:t>
            </a:r>
            <a:endParaRPr sz="4400" b="1">
              <a:solidFill>
                <a:srgbClr val="AD8F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1599161" y="2668032"/>
            <a:ext cx="89937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AD8F5C"/>
                </a:solidFill>
                <a:latin typeface="Montserrat"/>
                <a:ea typeface="Montserrat"/>
                <a:cs typeface="Montserrat"/>
                <a:sym typeface="Montserrat"/>
              </a:rPr>
              <a:t>Programe sua apresentação para ser realizada entre </a:t>
            </a:r>
            <a:r>
              <a:rPr lang="pt-BR" sz="2800">
                <a:solidFill>
                  <a:srgbClr val="AD8F5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20 a 25 minutos</a:t>
            </a:r>
            <a:r>
              <a:rPr lang="pt-BR" sz="2800">
                <a:solidFill>
                  <a:srgbClr val="AD8F5C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800">
              <a:solidFill>
                <a:srgbClr val="AD8F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AD8F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AD8F5C"/>
                </a:solidFill>
                <a:latin typeface="Montserrat"/>
                <a:ea typeface="Montserrat"/>
                <a:cs typeface="Montserrat"/>
                <a:sym typeface="Montserrat"/>
              </a:rPr>
              <a:t>Ao final, a comissão avaliadora </a:t>
            </a:r>
            <a:r>
              <a:rPr lang="pt-BR" sz="2800">
                <a:solidFill>
                  <a:srgbClr val="AD8F5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poderá solicitar outros esclarecimentos.</a:t>
            </a:r>
            <a:endParaRPr sz="2800">
              <a:solidFill>
                <a:srgbClr val="AD8F5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AD8F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4" name="Google Shape;9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1325" y="0"/>
            <a:ext cx="1840675" cy="1035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 txBox="1"/>
          <p:nvPr/>
        </p:nvSpPr>
        <p:spPr>
          <a:xfrm>
            <a:off x="726511" y="1753644"/>
            <a:ext cx="899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AD8F5C"/>
                </a:solidFill>
                <a:latin typeface="Montserrat"/>
                <a:ea typeface="Montserrat"/>
                <a:cs typeface="Montserrat"/>
                <a:sym typeface="Montserrat"/>
              </a:rPr>
              <a:t>Município: Paraiso do Norte</a:t>
            </a:r>
            <a:endParaRPr dirty="0"/>
          </a:p>
        </p:txBody>
      </p:sp>
      <p:sp>
        <p:nvSpPr>
          <p:cNvPr id="109" name="Google Shape;109;p16"/>
          <p:cNvSpPr txBox="1"/>
          <p:nvPr/>
        </p:nvSpPr>
        <p:spPr>
          <a:xfrm>
            <a:off x="726511" y="2531096"/>
            <a:ext cx="899370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AD8F5C"/>
                </a:solidFill>
                <a:latin typeface="Montserrat"/>
                <a:ea typeface="Montserrat"/>
                <a:cs typeface="Montserrat"/>
                <a:sym typeface="Montserrat"/>
              </a:rPr>
              <a:t>Função do Governo: </a:t>
            </a:r>
            <a:r>
              <a:rPr lang="pt-BR" sz="2800" b="1" dirty="0">
                <a:solidFill>
                  <a:srgbClr val="AD8F5C"/>
                </a:solidFill>
                <a:latin typeface="Montserrat"/>
                <a:ea typeface="Montserrat"/>
                <a:cs typeface="Montserrat"/>
                <a:sym typeface="Montserrat"/>
              </a:rPr>
              <a:t>Manter os serviços essenciais para a população e manter o patrimônio histórico da cidade.</a:t>
            </a:r>
            <a:endParaRPr dirty="0"/>
          </a:p>
        </p:txBody>
      </p:sp>
      <p:pic>
        <p:nvPicPr>
          <p:cNvPr id="110" name="Google Shape;11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1325" y="0"/>
            <a:ext cx="1840675" cy="103538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 txBox="1"/>
          <p:nvPr/>
        </p:nvSpPr>
        <p:spPr>
          <a:xfrm>
            <a:off x="787550" y="4105325"/>
            <a:ext cx="8871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AD8F5C"/>
                </a:solidFill>
                <a:latin typeface="Montserrat"/>
                <a:ea typeface="Montserrat"/>
                <a:cs typeface="Montserrat"/>
                <a:sym typeface="Montserrat"/>
              </a:rPr>
              <a:t>O Projeto vem de encontro com um dos princípios da ODS Erradicação da pobreza</a:t>
            </a:r>
            <a:endParaRPr sz="1800" dirty="0">
              <a:solidFill>
                <a:srgbClr val="AD8F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AD8F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748499" y="629388"/>
            <a:ext cx="9933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 dirty="0">
                <a:solidFill>
                  <a:srgbClr val="AD8F5C"/>
                </a:solidFill>
                <a:latin typeface="Montserrat"/>
                <a:ea typeface="Montserrat"/>
                <a:cs typeface="Montserrat"/>
                <a:sym typeface="Montserrat"/>
              </a:rPr>
              <a:t>Projeto Renda Cidadã</a:t>
            </a:r>
            <a:endParaRPr sz="4400" b="1" dirty="0">
              <a:solidFill>
                <a:srgbClr val="AD8F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/>
          <p:nvPr/>
        </p:nvSpPr>
        <p:spPr>
          <a:xfrm>
            <a:off x="946311" y="2452391"/>
            <a:ext cx="105468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BR" sz="2000" b="1" dirty="0">
                <a:solidFill>
                  <a:srgbClr val="AD8F5C"/>
                </a:solidFill>
                <a:latin typeface="Montserrat"/>
                <a:ea typeface="Montserrat"/>
                <a:cs typeface="Montserrat"/>
                <a:sym typeface="Montserrat"/>
              </a:rPr>
              <a:t>O projeto surgiu no período da pandemia já que na época as famílias estava em suas casas e não podiam sair para trabalhar. Houve a necessidade de transferência direta de renda para essas famílias, para tentar minimizar suas despesas e contribuir na renda Familiar. Mas houve uma estruturação no Projeto em outubro de 2023 e troca de nome do Projeto que antes era denominado “Bolsa Paraiso” e passou a ser “Renda Cidadã”.</a:t>
            </a:r>
            <a:endParaRPr sz="2000" b="1" dirty="0">
              <a:solidFill>
                <a:srgbClr val="AD8F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974600" y="779450"/>
            <a:ext cx="6186000" cy="676500"/>
          </a:xfrm>
          <a:prstGeom prst="rect">
            <a:avLst/>
          </a:prstGeom>
          <a:solidFill>
            <a:srgbClr val="AD8F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1325" y="0"/>
            <a:ext cx="1840675" cy="103538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/>
          <p:nvPr/>
        </p:nvSpPr>
        <p:spPr>
          <a:xfrm>
            <a:off x="974600" y="1498400"/>
            <a:ext cx="3841200" cy="676500"/>
          </a:xfrm>
          <a:prstGeom prst="rect">
            <a:avLst/>
          </a:prstGeom>
          <a:solidFill>
            <a:srgbClr val="AD8F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1142700" y="779450"/>
            <a:ext cx="59511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Renda familiar</a:t>
            </a:r>
            <a:endParaRPr sz="44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/>
          <p:cNvSpPr txBox="1"/>
          <p:nvPr/>
        </p:nvSpPr>
        <p:spPr>
          <a:xfrm>
            <a:off x="726511" y="1892866"/>
            <a:ext cx="105468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BR" sz="2000" b="1" dirty="0">
                <a:solidFill>
                  <a:srgbClr val="AD8F5C"/>
                </a:solidFill>
                <a:latin typeface="Montserrat"/>
                <a:ea typeface="Montserrat"/>
                <a:cs typeface="Montserrat"/>
                <a:sym typeface="Montserrat"/>
              </a:rPr>
              <a:t>Projeto Inicial criado através da Lei 41/2021 entretanto houve necessidade de instituir outra Lei 70/2023 já que o projeto foi totalmente reformulado. Passando assim a ser valido a Lei 70/2023 e sua alteração 72/2025.</a:t>
            </a:r>
            <a:endParaRPr sz="2000" b="1" dirty="0">
              <a:solidFill>
                <a:srgbClr val="AD8F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18"/>
          <p:cNvSpPr/>
          <p:nvPr/>
        </p:nvSpPr>
        <p:spPr>
          <a:xfrm>
            <a:off x="726498" y="739025"/>
            <a:ext cx="3951600" cy="676500"/>
          </a:xfrm>
          <a:prstGeom prst="rect">
            <a:avLst/>
          </a:prstGeom>
          <a:solidFill>
            <a:srgbClr val="AD8F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1325" y="0"/>
            <a:ext cx="1840675" cy="103538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 txBox="1"/>
          <p:nvPr/>
        </p:nvSpPr>
        <p:spPr>
          <a:xfrm>
            <a:off x="726499" y="739025"/>
            <a:ext cx="3955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LEGISLAÇÃO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 txBox="1"/>
          <p:nvPr/>
        </p:nvSpPr>
        <p:spPr>
          <a:xfrm>
            <a:off x="726511" y="1892866"/>
            <a:ext cx="10546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AD8F5C"/>
                </a:solidFill>
                <a:latin typeface="Montserrat"/>
                <a:ea typeface="Montserrat"/>
                <a:cs typeface="Montserrat"/>
                <a:sym typeface="Montserrat"/>
              </a:rPr>
              <a:t>GERAL: </a:t>
            </a:r>
            <a:r>
              <a:rPr lang="pt-BR" sz="2000" dirty="0">
                <a:solidFill>
                  <a:srgbClr val="AD8F5C"/>
                </a:solidFill>
                <a:latin typeface="Montserrat SemiBold"/>
                <a:ea typeface="Montserrat"/>
                <a:cs typeface="Montserrat"/>
                <a:sym typeface="Montserrat SemiBold"/>
              </a:rPr>
              <a:t>Contribuir para minimizar as vulnerabilidades das </a:t>
            </a:r>
            <a:r>
              <a:rPr lang="pt-BR" sz="2000" dirty="0" err="1">
                <a:solidFill>
                  <a:srgbClr val="AD8F5C"/>
                </a:solidFill>
                <a:latin typeface="Montserrat SemiBold"/>
                <a:ea typeface="Montserrat"/>
                <a:cs typeface="Montserrat"/>
                <a:sym typeface="Montserrat SemiBold"/>
              </a:rPr>
              <a:t>familias</a:t>
            </a:r>
            <a:r>
              <a:rPr lang="pt-BR" sz="2000" dirty="0">
                <a:solidFill>
                  <a:srgbClr val="AD8F5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.</a:t>
            </a:r>
            <a:endParaRPr sz="2000" dirty="0">
              <a:solidFill>
                <a:srgbClr val="AD8F5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AD8F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19"/>
          <p:cNvSpPr/>
          <p:nvPr/>
        </p:nvSpPr>
        <p:spPr>
          <a:xfrm>
            <a:off x="726512" y="739036"/>
            <a:ext cx="3494760" cy="676405"/>
          </a:xfrm>
          <a:prstGeom prst="rect">
            <a:avLst/>
          </a:prstGeom>
          <a:solidFill>
            <a:srgbClr val="AD8F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9"/>
          <p:cNvSpPr txBox="1"/>
          <p:nvPr/>
        </p:nvSpPr>
        <p:spPr>
          <a:xfrm>
            <a:off x="726511" y="739036"/>
            <a:ext cx="360749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OBJETIVOS</a:t>
            </a:r>
            <a:endParaRPr/>
          </a:p>
        </p:txBody>
      </p:sp>
      <p:pic>
        <p:nvPicPr>
          <p:cNvPr id="141" name="Google Shape;14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1325" y="0"/>
            <a:ext cx="1840675" cy="103538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 txBox="1"/>
          <p:nvPr/>
        </p:nvSpPr>
        <p:spPr>
          <a:xfrm>
            <a:off x="822611" y="3338716"/>
            <a:ext cx="105468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AD8F5C"/>
                </a:solidFill>
                <a:latin typeface="Montserrat"/>
                <a:ea typeface="Montserrat"/>
                <a:cs typeface="Montserrat"/>
                <a:sym typeface="Montserrat"/>
              </a:rPr>
              <a:t>ESPECÍFICOS: promover a autossustentação e a melhoria na qualidade de vida da família beneficiaria do programa; possibilitar o acesso à rede de serviços públicos existentes em especial aos da saúde, educação e Assitência social; promover a intersetorialidade e complementariedade das ações sociais do poder publico </a:t>
            </a:r>
            <a:endParaRPr sz="2000" dirty="0">
              <a:solidFill>
                <a:srgbClr val="AD8F5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AD8F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0"/>
          <p:cNvSpPr txBox="1"/>
          <p:nvPr/>
        </p:nvSpPr>
        <p:spPr>
          <a:xfrm>
            <a:off x="822611" y="1892866"/>
            <a:ext cx="105468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AD8F5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DIVULGAÇÃO PARA A EQUIPE DE EXECUÇÃO E BENEFICIÁRIOS:</a:t>
            </a:r>
            <a:endParaRPr sz="2000" dirty="0">
              <a:solidFill>
                <a:srgbClr val="AD8F5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AD8F5C"/>
                </a:solidFill>
                <a:latin typeface="Montserrat"/>
                <a:ea typeface="Montserrat"/>
                <a:cs typeface="Montserrat"/>
                <a:sym typeface="Montserrat"/>
              </a:rPr>
              <a:t>Foi divulgado na pagina da Prefeitura Municipal de Paraiso do Norte</a:t>
            </a:r>
            <a:endParaRPr sz="2000" dirty="0">
              <a:solidFill>
                <a:srgbClr val="AD8F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AD8F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0"/>
          <p:cNvSpPr/>
          <p:nvPr/>
        </p:nvSpPr>
        <p:spPr>
          <a:xfrm>
            <a:off x="726500" y="739025"/>
            <a:ext cx="4237200" cy="676500"/>
          </a:xfrm>
          <a:prstGeom prst="rect">
            <a:avLst/>
          </a:prstGeom>
          <a:solidFill>
            <a:srgbClr val="AD8F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1325" y="0"/>
            <a:ext cx="1840675" cy="103538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0"/>
          <p:cNvSpPr txBox="1"/>
          <p:nvPr/>
        </p:nvSpPr>
        <p:spPr>
          <a:xfrm>
            <a:off x="822611" y="3338716"/>
            <a:ext cx="105468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AD8F5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DIVULGAÇÃO PARA A POPULAÇÃO EM GERAL:</a:t>
            </a:r>
            <a:endParaRPr sz="2000" dirty="0">
              <a:solidFill>
                <a:srgbClr val="AD8F5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AD8F5C"/>
                </a:solidFill>
                <a:latin typeface="Montserrat"/>
                <a:ea typeface="Montserrat"/>
                <a:cs typeface="Montserrat"/>
                <a:sym typeface="Montserrat"/>
              </a:rPr>
              <a:t>Divulgação na pagina do CRAS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AD8F5C"/>
                </a:solidFill>
                <a:latin typeface="Montserrat"/>
                <a:ea typeface="Montserrat"/>
                <a:cs typeface="Montserrat"/>
                <a:sym typeface="Montserrat"/>
              </a:rPr>
              <a:t>Divulgação no WhatsApp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AD8F5C"/>
                </a:solidFill>
                <a:latin typeface="Montserrat"/>
                <a:ea typeface="Montserrat"/>
                <a:cs typeface="Montserrat"/>
                <a:sym typeface="Montserrat"/>
              </a:rPr>
              <a:t>Divulgação através de carro de Som</a:t>
            </a:r>
            <a:endParaRPr sz="2000" dirty="0">
              <a:solidFill>
                <a:srgbClr val="AD8F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AD8F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20"/>
          <p:cNvSpPr txBox="1"/>
          <p:nvPr/>
        </p:nvSpPr>
        <p:spPr>
          <a:xfrm>
            <a:off x="726497" y="739025"/>
            <a:ext cx="4505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DIVULGAÇÃO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1"/>
          <p:cNvSpPr txBox="1"/>
          <p:nvPr/>
        </p:nvSpPr>
        <p:spPr>
          <a:xfrm>
            <a:off x="726511" y="1892866"/>
            <a:ext cx="105468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AD8F5C"/>
                </a:solidFill>
                <a:latin typeface="Montserrat"/>
                <a:ea typeface="Montserrat"/>
                <a:cs typeface="Montserrat"/>
                <a:sym typeface="Montserrat"/>
              </a:rPr>
              <a:t>A execução se dá através do Cadastro Único da família, e apresentação das  carteirinhas de vacinas e frequência escolar de crianças e adolescentes</a:t>
            </a:r>
            <a:endParaRPr sz="2000" dirty="0">
              <a:solidFill>
                <a:srgbClr val="AD8F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AD8F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1"/>
          <p:cNvSpPr/>
          <p:nvPr/>
        </p:nvSpPr>
        <p:spPr>
          <a:xfrm>
            <a:off x="726500" y="739025"/>
            <a:ext cx="3524700" cy="676500"/>
          </a:xfrm>
          <a:prstGeom prst="rect">
            <a:avLst/>
          </a:prstGeom>
          <a:solidFill>
            <a:srgbClr val="AD8F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1325" y="0"/>
            <a:ext cx="1840675" cy="103538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1"/>
          <p:cNvSpPr txBox="1"/>
          <p:nvPr/>
        </p:nvSpPr>
        <p:spPr>
          <a:xfrm>
            <a:off x="726500" y="739025"/>
            <a:ext cx="35247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EXECUÇÃO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2"/>
          <p:cNvSpPr txBox="1"/>
          <p:nvPr/>
        </p:nvSpPr>
        <p:spPr>
          <a:xfrm>
            <a:off x="822611" y="1892866"/>
            <a:ext cx="105468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AD8F5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DIRETOS</a:t>
            </a:r>
            <a:endParaRPr sz="2000" dirty="0">
              <a:solidFill>
                <a:srgbClr val="AD8F5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BR" sz="2000" dirty="0">
                <a:solidFill>
                  <a:srgbClr val="AD8F5C"/>
                </a:solidFill>
                <a:latin typeface="Montserrat"/>
                <a:ea typeface="Montserrat"/>
                <a:cs typeface="Montserrat"/>
                <a:sym typeface="Montserrat"/>
              </a:rPr>
              <a:t>O publico alvo a ser atendido é de todo o Município, visto que Paraiso do Norte é um município de pequeno Porte I, entretanto o maior numero está concentrado na vila Santa Terezinha com aproximadamente 123 moradores. </a:t>
            </a:r>
            <a:endParaRPr sz="2000" dirty="0">
              <a:solidFill>
                <a:srgbClr val="AD8F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AD8F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22"/>
          <p:cNvSpPr/>
          <p:nvPr/>
        </p:nvSpPr>
        <p:spPr>
          <a:xfrm>
            <a:off x="726500" y="739025"/>
            <a:ext cx="4867800" cy="676500"/>
          </a:xfrm>
          <a:prstGeom prst="rect">
            <a:avLst/>
          </a:prstGeom>
          <a:solidFill>
            <a:srgbClr val="AD8F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1325" y="0"/>
            <a:ext cx="1840675" cy="103538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2"/>
          <p:cNvSpPr txBox="1"/>
          <p:nvPr/>
        </p:nvSpPr>
        <p:spPr>
          <a:xfrm>
            <a:off x="822611" y="3338716"/>
            <a:ext cx="105468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dirty="0">
              <a:solidFill>
                <a:srgbClr val="AD8F5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AD8F5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INDIRETOS</a:t>
            </a:r>
            <a:r>
              <a:rPr lang="pt-BR" sz="2000" dirty="0">
                <a:solidFill>
                  <a:srgbClr val="AD8F5C"/>
                </a:solidFill>
                <a:latin typeface="Montserrat"/>
                <a:ea typeface="Montserrat"/>
                <a:cs typeface="Montserrat"/>
                <a:sym typeface="Montserrat"/>
              </a:rPr>
              <a:t>. Toda População poderá ser atendida, visto que Paraiso do Norte é um Município de Pequeno Porte I.</a:t>
            </a:r>
            <a:endParaRPr sz="2000" dirty="0">
              <a:solidFill>
                <a:srgbClr val="AD8F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AD8F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AD8F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22"/>
          <p:cNvSpPr txBox="1"/>
          <p:nvPr/>
        </p:nvSpPr>
        <p:spPr>
          <a:xfrm>
            <a:off x="726500" y="739025"/>
            <a:ext cx="5095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BENEFICIÁRIOS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719</Words>
  <Application>Microsoft Office PowerPoint</Application>
  <PresentationFormat>Widescreen</PresentationFormat>
  <Paragraphs>76</Paragraphs>
  <Slides>19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Montserrat SemiBold</vt:lpstr>
      <vt:lpstr>Arial</vt:lpstr>
      <vt:lpstr>Calibri</vt:lpstr>
      <vt:lpstr>Montserrat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Usuário</dc:creator>
  <cp:lastModifiedBy>monica oliveira santana de jesus</cp:lastModifiedBy>
  <cp:revision>8</cp:revision>
  <dcterms:modified xsi:type="dcterms:W3CDTF">2025-06-27T18:11:02Z</dcterms:modified>
</cp:coreProperties>
</file>