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7" r:id="rId1"/>
  </p:sldMasterIdLst>
  <p:notesMasterIdLst>
    <p:notesMasterId r:id="rId20"/>
  </p:notesMasterIdLst>
  <p:handoutMasterIdLst>
    <p:handoutMasterId r:id="rId21"/>
  </p:handoutMasterIdLst>
  <p:sldIdLst>
    <p:sldId id="280" r:id="rId2"/>
    <p:sldId id="256" r:id="rId3"/>
    <p:sldId id="257" r:id="rId4"/>
    <p:sldId id="263" r:id="rId5"/>
    <p:sldId id="264" r:id="rId6"/>
    <p:sldId id="274" r:id="rId7"/>
    <p:sldId id="265" r:id="rId8"/>
    <p:sldId id="271" r:id="rId9"/>
    <p:sldId id="278" r:id="rId10"/>
    <p:sldId id="282" r:id="rId11"/>
    <p:sldId id="283" r:id="rId12"/>
    <p:sldId id="284" r:id="rId13"/>
    <p:sldId id="290" r:id="rId14"/>
    <p:sldId id="285" r:id="rId15"/>
    <p:sldId id="286" r:id="rId16"/>
    <p:sldId id="287" r:id="rId17"/>
    <p:sldId id="288" r:id="rId18"/>
    <p:sldId id="281" r:id="rId19"/>
  </p:sldIdLst>
  <p:sldSz cx="9144000" cy="6858000" type="screen4x3"/>
  <p:notesSz cx="6735763" cy="98663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95407" autoAdjust="0"/>
  </p:normalViewPr>
  <p:slideViewPr>
    <p:cSldViewPr>
      <p:cViewPr varScale="1">
        <p:scale>
          <a:sx n="83" d="100"/>
          <a:sy n="83" d="100"/>
        </p:scale>
        <p:origin x="133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3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9DB99F0-38FA-4AB2-A993-E9BE313E34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F30EBE-929D-42BA-8AC7-1A0039B234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AB45-FB5C-4B40-B83F-86BCDBF18234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8E5FA6-BCB7-49DF-84AF-AB810D1284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BC63B16-51AD-419A-B208-12DE32F356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D5E11-0F56-4B62-8720-F51A55B61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9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196C4-B0DB-4B88-A4AC-E94098893B77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7B87-4F21-42A6-8241-D2C2A913E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72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7B87-4F21-42A6-8241-D2C2A913E31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C3AA7-07B6-4B6B-98EF-E0824D5D1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DCEF04-0B6D-4825-A867-AB9B96A5A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21F9A0-5170-4842-B8D6-EF700DDB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C56A-D5F6-4A1A-B271-0035C4BD0C3B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ED9269-2155-4104-8189-40AEB384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FA887A-AF93-468C-B124-D0D7F6CD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88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04F2B-12C0-4E4F-8228-C6281E14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E10BA7-454F-4874-841D-1AE66315D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47C547-594C-4545-B765-01CB1D1A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CA7966-8CE0-4D89-89A1-CA1D408A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1B2380-105C-47C7-91E8-B5D11D76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9415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9533D-8387-40E6-9F65-504BC8F4C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E1362F-7742-4788-9C19-95679B5E9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1EA9CE-FEA4-45E5-B7A9-5A200FC0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929275-E8F9-4A0F-BB74-A4FB012D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B092A7-DCBC-4CAD-8AEF-0D842B66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0202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F20C-1CBF-44B1-8E30-AB76329EF75B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31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5E0F2-F8A1-434C-A044-F596015E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08EC96-A8A6-4AA3-BA25-DCAA5A146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AF5513-16B5-4037-8174-7CC23285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B903C5-B630-49E9-8151-A0243747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A33017-52AC-47C5-B88A-E6989D18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8162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862DE-DCD2-4025-940C-092D89B2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C51DD6-BD73-46A1-A6ED-D377CC351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40D4AA-7B7B-4BC4-9156-7B08CAAA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8836-F19A-439B-A940-FB8BBF350BAF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975927-A72F-4667-BB65-F5D58B8C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6D7F78-613A-406C-B944-B065E591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51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6DAC-8C7E-4B5A-9DF4-68E62CBE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26F6D2-0A62-4A3E-89A5-3363CB3D6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951383-AF2D-40F1-8777-0BBFDF8EF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F5D120-F418-42D7-AA3E-CCC766F6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FBEEAA-D7DF-48EC-9CDB-EF5CA8CC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2A7B27-0D52-4AFE-BBE8-726D2E84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3030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6A746-9ED4-4F8C-8EB8-5FB1318F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A8BDE3-E6BF-4C50-BAF7-2BC77C0A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4DC902-A190-4294-8F7F-5400FF4DB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6B39AE-27C1-4355-8616-7FF66F695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0FEC61-66BC-4D42-B4A0-81434899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96EE01B-AD9C-498F-AB8B-935A3A88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C1DFA3-F06D-4670-82CA-E41AB7E9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0B884A8-63FC-475D-8587-59AE8D72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90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14CE5-EA67-4266-80E4-AFAB49E2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85C7BA-0E83-4FD1-88CB-020387C4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59A2-1824-46BD-84F5-9F0035D0F22A}" type="datetime1">
              <a:rPr lang="pt-BR" smtClean="0"/>
              <a:t>31/07/2020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B9064B-7F8A-4FE7-9933-88FB3591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96EE93-3F9E-4FF1-BE39-03F89F91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54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2BD58C-D22F-4705-9DC7-359D8FC1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EFC9904-671E-4693-9FD7-1448483A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6FB006-7F57-4E5C-97D0-BAB8343B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4487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4F812-1D01-48EA-8DD8-304DA896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791B5F-81A7-407C-AA7D-E6B58CD6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D61FFF-8E19-4BD1-AFDC-87C8DBDFC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DF884D-95DF-48E8-B6D2-C246C8FB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C052C-7F73-45B2-9A89-8D8AE980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11AE27-AADD-469C-AF32-80D565CD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7834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13F6E-EF75-4F79-9C4E-8C33C800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FA314C-0565-44C5-B7AC-324684753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0FDDC9-192A-4BA1-9D39-3F6178072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1BB1D4-5496-4249-B78A-72F588E2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396C-AD57-42B8-B9C4-F25CF8F231F1}" type="datetime1">
              <a:rPr lang="pt-BR" smtClean="0"/>
              <a:t>31/07/2020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1D5A74-3EA8-46C0-812B-97160074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40144D-0166-4A81-8437-604055A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02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465902-6FBE-45F7-BB5E-912031CE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C478DA-D5D2-47DA-B54B-2BEF871E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5AA6EB-F562-48BE-83E7-0A93B3615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1ECA2-403E-4E95-8D77-93502B68E655}" type="datetime1">
              <a:rPr lang="pt-BR" smtClean="0"/>
              <a:t>31/07/2020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4F9D28-9447-4B2C-9AEA-223DB57CA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109508-51C1-43AC-8B95-BFF5FA825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DDB29-8DB7-41CB-8B73-B76D9B2EB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50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0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APRESENTAÇÃO DA FANFARRA DA MELHOR IDADE NO DIA 7 DE SETEMBRO/2019</a:t>
            </a:r>
            <a:endParaRPr lang="pt-BR" sz="2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23" y="1844825"/>
            <a:ext cx="6883269" cy="3946376"/>
          </a:xfrm>
        </p:spPr>
      </p:pic>
    </p:spTree>
    <p:extLst>
      <p:ext uri="{BB962C8B-B14F-4D97-AF65-F5344CB8AC3E}">
        <p14:creationId xmlns:p14="http://schemas.microsoft.com/office/powerpoint/2010/main" val="178468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ATI- ACADEMIA DA TERCEIRA IDADE</a:t>
            </a:r>
            <a:endParaRPr lang="pt-BR" sz="2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90689"/>
            <a:ext cx="6912767" cy="4100511"/>
          </a:xfrm>
        </p:spPr>
      </p:pic>
    </p:spTree>
    <p:extLst>
      <p:ext uri="{BB962C8B-B14F-4D97-AF65-F5344CB8AC3E}">
        <p14:creationId xmlns:p14="http://schemas.microsoft.com/office/powerpoint/2010/main" val="119960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APRESENTAÇÃO DO CORAL DA MELHOR IDADE NO NATAL/2019</a:t>
            </a:r>
            <a:endParaRPr lang="pt-BR" sz="2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3"/>
            <a:ext cx="6984776" cy="4178474"/>
          </a:xfrm>
        </p:spPr>
      </p:pic>
    </p:spTree>
    <p:extLst>
      <p:ext uri="{BB962C8B-B14F-4D97-AF65-F5344CB8AC3E}">
        <p14:creationId xmlns:p14="http://schemas.microsoft.com/office/powerpoint/2010/main" val="279281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APRESENTAÇÃO DO CORAL NO JANTAR DE CONFRATENIZAÇÃO/2019</a:t>
            </a:r>
            <a:endParaRPr lang="pt-BR" sz="2000" b="1" dirty="0"/>
          </a:p>
        </p:txBody>
      </p:sp>
      <p:pic>
        <p:nvPicPr>
          <p:cNvPr id="4" name="VID-20191212-WA0075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251" y="1916833"/>
            <a:ext cx="7530149" cy="3874368"/>
          </a:xfrm>
        </p:spPr>
      </p:pic>
    </p:spTree>
    <p:extLst>
      <p:ext uri="{BB962C8B-B14F-4D97-AF65-F5344CB8AC3E}">
        <p14:creationId xmlns:p14="http://schemas.microsoft.com/office/powerpoint/2010/main" val="32496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OFICINA DE MEMÓRIA</a:t>
            </a:r>
            <a:endParaRPr lang="pt-BR" sz="2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76" y="1690689"/>
            <a:ext cx="6784923" cy="4100511"/>
          </a:xfrm>
        </p:spPr>
      </p:pic>
    </p:spTree>
    <p:extLst>
      <p:ext uri="{BB962C8B-B14F-4D97-AF65-F5344CB8AC3E}">
        <p14:creationId xmlns:p14="http://schemas.microsoft.com/office/powerpoint/2010/main" val="283575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OFICINA DE MEMÓRIA</a:t>
            </a:r>
            <a:endParaRPr lang="pt-BR" sz="2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47" y="1556793"/>
            <a:ext cx="6819437" cy="4234408"/>
          </a:xfrm>
        </p:spPr>
      </p:pic>
    </p:spTree>
    <p:extLst>
      <p:ext uri="{BB962C8B-B14F-4D97-AF65-F5344CB8AC3E}">
        <p14:creationId xmlns:p14="http://schemas.microsoft.com/office/powerpoint/2010/main" val="297227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LAZER - PASSEIO AO PARQUE TERMAL</a:t>
            </a:r>
            <a:endParaRPr lang="pt-BR" sz="2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6" y="2060849"/>
            <a:ext cx="7122506" cy="3730352"/>
          </a:xfrm>
        </p:spPr>
      </p:pic>
    </p:spTree>
    <p:extLst>
      <p:ext uri="{BB962C8B-B14F-4D97-AF65-F5344CB8AC3E}">
        <p14:creationId xmlns:p14="http://schemas.microsoft.com/office/powerpoint/2010/main" val="74999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 smtClean="0"/>
              <a:t>OFICINA DE VIOLÃO</a:t>
            </a:r>
            <a:endParaRPr lang="pt-BR" sz="2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1" y="1916833"/>
            <a:ext cx="7516407" cy="3874368"/>
          </a:xfrm>
        </p:spPr>
      </p:pic>
    </p:spTree>
    <p:extLst>
      <p:ext uri="{BB962C8B-B14F-4D97-AF65-F5344CB8AC3E}">
        <p14:creationId xmlns:p14="http://schemas.microsoft.com/office/powerpoint/2010/main" val="139645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18415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60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>
          <a:xfrm>
            <a:off x="685565" y="692696"/>
            <a:ext cx="7772870" cy="34241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NOME DO PROJETO</a:t>
            </a:r>
          </a:p>
          <a:p>
            <a:pPr algn="ctr"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Município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Jardim Alegre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Função de Governo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3491880" y="548680"/>
            <a:ext cx="1800200" cy="648072"/>
          </a:xfrm>
        </p:spPr>
        <p:txBody>
          <a:bodyPr>
            <a:normAutofit/>
          </a:bodyPr>
          <a:lstStyle/>
          <a:p>
            <a:pPr algn="just"/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DESCRIÇÃO</a:t>
            </a:r>
          </a:p>
          <a:p>
            <a:pPr marL="0" indent="0">
              <a:spcBef>
                <a:spcPts val="0"/>
              </a:spcBef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CC32A7F-ED90-4338-9DAC-10AAF176E2C8}"/>
              </a:ext>
            </a:extLst>
          </p:cNvPr>
          <p:cNvSpPr/>
          <p:nvPr/>
        </p:nvSpPr>
        <p:spPr>
          <a:xfrm>
            <a:off x="647056" y="1268760"/>
            <a:ext cx="81734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325" algn="just">
              <a:spcAft>
                <a:spcPts val="0"/>
              </a:spcAft>
            </a:pPr>
            <a:r>
              <a:rPr lang="pt-PT" sz="1400" b="1" dirty="0"/>
              <a:t>O Programa Vida Saudável no município de Jardim Alegre/PR, tem como meta o atendimento de 80 (oitenta) participantes idosos e pessoas idosas com deficiência ou com mobilidade</a:t>
            </a:r>
            <a:r>
              <a:rPr lang="pt-PT" sz="1400" b="1" spc="-45" dirty="0"/>
              <a:t> </a:t>
            </a:r>
            <a:r>
              <a:rPr lang="pt-PT" sz="1400" b="1" dirty="0"/>
              <a:t>reduzida, divididos em dois nucleos com 40 pessoas em cada.</a:t>
            </a:r>
          </a:p>
          <a:p>
            <a:pPr marR="60325" lvl="0" algn="just" defTabSz="685800">
              <a:defRPr/>
            </a:pPr>
            <a:r>
              <a:rPr lang="pt-BR" sz="1400" b="1" dirty="0"/>
              <a:t>Desenvolve </a:t>
            </a:r>
            <a:r>
              <a:rPr lang="pt-PT" sz="1400" b="1" dirty="0"/>
              <a:t>diversas atividades físicas, esportivas, culturais e de lazer, nas praças municipais, academias da terceira Idade –ATIs, Centro Municipal da Pessoa Idosa, Ginásio de Esportes e quadras esportivas, </a:t>
            </a:r>
            <a:r>
              <a:rPr lang="pt-BR" sz="1600" b="1" dirty="0"/>
              <a:t>articulando e integrando ações com as Secretarias Municipais  de Assistência Social, Saúde e Esporte.</a:t>
            </a:r>
          </a:p>
          <a:p>
            <a:pPr algn="just"/>
            <a:r>
              <a:rPr lang="pt-BR" sz="1600" b="1" dirty="0"/>
              <a:t>As </a:t>
            </a:r>
            <a:r>
              <a:rPr lang="pt-PT" sz="1400" b="1" dirty="0"/>
              <a:t>oficinas são compostas por modalidades, com intuito de incentivar o hábito da prática esportiva de participação e vivência no âmbito recreativo e cultural , desenvolvendo e experimentando assim as habilidades básicas por meio das atividades esportivas e o desenvolvimento intelectual com as atividades culturais e de lazer, na perspectivia da promoção da saúde. </a:t>
            </a:r>
            <a:endParaRPr lang="pt-BR" sz="1400" b="1" dirty="0"/>
          </a:p>
          <a:p>
            <a:pPr algn="just"/>
            <a:r>
              <a:rPr lang="pt-PT" sz="1400" b="1" dirty="0"/>
              <a:t>Para tanto, o Programa conta com a realização das seguintes oficinas: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Treino funcional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Ginástica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Oficina da Memória 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Música 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Fanfarra 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Baile 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Oficina de Informática </a:t>
            </a:r>
          </a:p>
          <a:p>
            <a:pPr marL="285750" indent="-285750">
              <a:buFontTx/>
              <a:buChar char="-"/>
            </a:pPr>
            <a:r>
              <a:rPr lang="pt-PT" sz="1400" b="1" dirty="0"/>
              <a:t>- Palestras e debates sobre temas relacionados a Terceira Idade.</a:t>
            </a:r>
            <a:endParaRPr lang="pt-BR" sz="1400" b="1" dirty="0"/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3338" cy="880775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D012B76C-5087-4569-AB55-7C5C878F13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7772870" cy="4320480"/>
          </a:xfrm>
        </p:spPr>
        <p:txBody>
          <a:bodyPr>
            <a:normAutofit fontScale="85000" lnSpcReduction="10000"/>
          </a:bodyPr>
          <a:lstStyle/>
          <a:p>
            <a:pPr algn="just"/>
            <a:endParaRPr lang="pt-B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DIRETOS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: Democratizar o acesso ao lazer, à cultura e ao esporte recreativo na perspectiva da promoção da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saúde, do 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bem estar e da qualidade de vida das pessoas idosas ,  articulando e integrando ações com as Secretarias Municipais.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INDIRETOS: </a:t>
            </a: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- Promover o bem estar e a qualidade de vida das pessoas idosas, especialmente dos que estão em situação de vulnerabilidade social, articulando e integrando ações com as Secretarias Municipais;</a:t>
            </a: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- Garantir a existência de estruturas físicas e humanas capazes de atender adequadamente ao envelhecimento digno, saudável, participativo e com inclusão e promoção social;</a:t>
            </a: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- Promover ações de convivência, socialização, integração e organização social;</a:t>
            </a: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-  Oferecer possibilidades de desenvolvimento de habilidades e potencialidades, a defesa de direitos e o estímulo à participação cidadã;</a:t>
            </a: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- Ofertar diversas e diferentes atividades físicas, esportivas, recreativas e de lazer, adequando-as às características e necessidades da população idosa, promovendo uma melhor qualidade de vida e envelhecimento bem sucedido.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868" cy="794257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BENEFICIÁRIOS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330" y="1484784"/>
            <a:ext cx="7772870" cy="3424107"/>
          </a:xfrm>
        </p:spPr>
        <p:txBody>
          <a:bodyPr>
            <a:normAutofit/>
          </a:bodyPr>
          <a:lstStyle/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DIRETOS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: Pessoas Idosas e pessoas idosas com mobilidade reduzidas residentes no município de Jardim Alegre.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INDIRETOS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: Famílias das pessoas idosas com mobilidade reduzidas residentes no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331" y="344409"/>
            <a:ext cx="7773338" cy="722250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ORIGEM DO RECURSO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747860" y="2003122"/>
            <a:ext cx="7772870" cy="4149344"/>
          </a:xfrm>
        </p:spPr>
        <p:txBody>
          <a:bodyPr>
            <a:normAutofit/>
          </a:bodyPr>
          <a:lstStyle/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Financiamento público - R</a:t>
            </a:r>
            <a:r>
              <a:rPr lang="pt-B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$ 316.138,20</a:t>
            </a:r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Financiamento privado - R</a:t>
            </a:r>
            <a:r>
              <a:rPr lang="pt-B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$ 0,00</a:t>
            </a:r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CUSTO DO PROJETO POR BENEFICIÁRIO DIRETO –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R$ 1.580,70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643898B-9B63-41D1-A23D-9F822D9FC9C7}"/>
              </a:ext>
            </a:extLst>
          </p:cNvPr>
          <p:cNvSpPr/>
          <p:nvPr/>
        </p:nvSpPr>
        <p:spPr>
          <a:xfrm>
            <a:off x="1331640" y="897382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(Quanto custa o projeto e de onde vem os recursos para executá-lo)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73338" cy="792088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ALCANÇADOS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45329" y="980728"/>
            <a:ext cx="8061396" cy="38884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ofertar diversas e diferentes atividades físicas, esportivas, recreativas e de lazer, adequando-as às características e necessidades da população idosa, </a:t>
            </a:r>
            <a:r>
              <a:rPr lang="pt-BR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verificou-se que houve </a:t>
            </a:r>
            <a:r>
              <a:rPr lang="pt-BR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melhor qualidade de vida e envelhecimento bem </a:t>
            </a:r>
            <a:r>
              <a:rPr lang="pt-BR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sucedido, </a:t>
            </a:r>
            <a:r>
              <a:rPr lang="pt-BR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 comportamental relacionada a prática de atividades físicas , melhora no desempenho das </a:t>
            </a:r>
            <a:r>
              <a:rPr lang="pt-BR" sz="2000" b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AVDs</a:t>
            </a:r>
            <a:r>
              <a:rPr lang="pt-BR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melhor socialização das pessoas idosas, principalmente aquelas que viviam isoladas em casa, melhor desenvolvimento </a:t>
            </a:r>
            <a:r>
              <a:rPr lang="pt-BR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independência por parte do idoso e melhora na condição física e cognitiva.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83101"/>
            <a:ext cx="7773338" cy="1019189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PONTOS A DESTACAR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330" y="1844824"/>
            <a:ext cx="777287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 algn="just">
              <a:buNone/>
            </a:pPr>
            <a:r>
              <a:rPr lang="pt-BR" b="1" dirty="0" smtClean="0"/>
              <a:t>O trabalho social com a melhor idade desenvolvido pelo município, tem como prioridade a valorização das pessoas desta faixa etária visando sempre melhorar os Fatores </a:t>
            </a:r>
            <a:r>
              <a:rPr lang="pt-BR" b="1" dirty="0"/>
              <a:t>Psicológicos </a:t>
            </a:r>
            <a:r>
              <a:rPr lang="pt-BR" b="1" dirty="0" smtClean="0"/>
              <a:t>, a Inteligência , a Memória, o Raciocínio e a Qualidade </a:t>
            </a:r>
            <a:r>
              <a:rPr lang="pt-BR" b="1" dirty="0"/>
              <a:t>De </a:t>
            </a:r>
            <a:r>
              <a:rPr lang="pt-BR" b="1" dirty="0" smtClean="0"/>
              <a:t>Vida.</a:t>
            </a:r>
            <a:endParaRPr lang="pt-BR" b="1" dirty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D60C5-84F7-4B43-8DA1-1ACF5EA9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COMEMORAÇÃO DO CARNAVAL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7" y="1531718"/>
            <a:ext cx="7572413" cy="4259483"/>
          </a:xfrm>
        </p:spPr>
      </p:pic>
    </p:spTree>
    <p:extLst>
      <p:ext uri="{BB962C8B-B14F-4D97-AF65-F5344CB8AC3E}">
        <p14:creationId xmlns:p14="http://schemas.microsoft.com/office/powerpoint/2010/main" val="2903212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608</Words>
  <Application>Microsoft Office PowerPoint</Application>
  <PresentationFormat>Apresentação na tela (4:3)</PresentationFormat>
  <Paragraphs>71</Paragraphs>
  <Slides>18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OBJETIVOS</vt:lpstr>
      <vt:lpstr>BENEFICIÁRIOS</vt:lpstr>
      <vt:lpstr>ORIGEM DO RECURSO</vt:lpstr>
      <vt:lpstr>RESULTADOS ALCANÇADOS</vt:lpstr>
      <vt:lpstr>PONTOS A DESTACAR</vt:lpstr>
      <vt:lpstr>COMEMORAÇÃO DO CARNAVAL</vt:lpstr>
      <vt:lpstr>APRESENTAÇÃO DA FANFARRA DA MELHOR IDADE NO DIA 7 DE SETEMBRO/2019</vt:lpstr>
      <vt:lpstr>ATI- ACADEMIA DA TERCEIRA IDADE</vt:lpstr>
      <vt:lpstr>APRESENTAÇÃO DO CORAL DA MELHOR IDADE NO NATAL/2019</vt:lpstr>
      <vt:lpstr>APRESENTAÇÃO DO CORAL NO JANTAR DE CONFRATENIZAÇÃO/2019</vt:lpstr>
      <vt:lpstr>OFICINA DE MEMÓRIA</vt:lpstr>
      <vt:lpstr>OFICINA DE MEMÓRIA</vt:lpstr>
      <vt:lpstr>LAZER - PASSEIO AO PARQUE TERMAL</vt:lpstr>
      <vt:lpstr>OFICINA DE VIOLÃO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PRÊMIO GESTOR PÚBLICO PARANÁ</dc:title>
  <dc:creator>James</dc:creator>
  <cp:lastModifiedBy>Sônia</cp:lastModifiedBy>
  <cp:revision>92</cp:revision>
  <cp:lastPrinted>2020-02-20T11:16:47Z</cp:lastPrinted>
  <dcterms:created xsi:type="dcterms:W3CDTF">2014-10-06T01:01:01Z</dcterms:created>
  <dcterms:modified xsi:type="dcterms:W3CDTF">2020-07-31T23:37:39Z</dcterms:modified>
</cp:coreProperties>
</file>